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 Flick" userId="ba899e17234a7252" providerId="LiveId" clId="{032E7B1D-2ADB-4F57-8451-6FBE23E513C0}"/>
    <pc:docChg chg="custSel modSld">
      <pc:chgData name="Joe Flick" userId="ba899e17234a7252" providerId="LiveId" clId="{032E7B1D-2ADB-4F57-8451-6FBE23E513C0}" dt="2020-10-26T17:03:04.467" v="496" actId="20577"/>
      <pc:docMkLst>
        <pc:docMk/>
      </pc:docMkLst>
      <pc:sldChg chg="modSp mod">
        <pc:chgData name="Joe Flick" userId="ba899e17234a7252" providerId="LiveId" clId="{032E7B1D-2ADB-4F57-8451-6FBE23E513C0}" dt="2020-10-26T17:03:04.467" v="496" actId="20577"/>
        <pc:sldMkLst>
          <pc:docMk/>
          <pc:sldMk cId="1262076750" sldId="256"/>
        </pc:sldMkLst>
        <pc:spChg chg="mod">
          <ac:chgData name="Joe Flick" userId="ba899e17234a7252" providerId="LiveId" clId="{032E7B1D-2ADB-4F57-8451-6FBE23E513C0}" dt="2020-10-26T17:03:04.467" v="496" actId="20577"/>
          <ac:spMkLst>
            <pc:docMk/>
            <pc:sldMk cId="1262076750" sldId="256"/>
            <ac:spMk id="3" creationId="{CCEAB271-BCA7-48BF-B051-90111E7F8BFF}"/>
          </ac:spMkLst>
        </pc:spChg>
      </pc:sldChg>
      <pc:sldChg chg="modSp mod">
        <pc:chgData name="Joe Flick" userId="ba899e17234a7252" providerId="LiveId" clId="{032E7B1D-2ADB-4F57-8451-6FBE23E513C0}" dt="2020-10-09T20:59:19.985" v="203" actId="20577"/>
        <pc:sldMkLst>
          <pc:docMk/>
          <pc:sldMk cId="3458198781" sldId="257"/>
        </pc:sldMkLst>
        <pc:spChg chg="mod">
          <ac:chgData name="Joe Flick" userId="ba899e17234a7252" providerId="LiveId" clId="{032E7B1D-2ADB-4F57-8451-6FBE23E513C0}" dt="2020-10-09T20:55:41.618" v="107" actId="20577"/>
          <ac:spMkLst>
            <pc:docMk/>
            <pc:sldMk cId="3458198781" sldId="257"/>
            <ac:spMk id="2" creationId="{7373009C-4412-4145-B821-7417F0F2AD41}"/>
          </ac:spMkLst>
        </pc:spChg>
        <pc:spChg chg="mod">
          <ac:chgData name="Joe Flick" userId="ba899e17234a7252" providerId="LiveId" clId="{032E7B1D-2ADB-4F57-8451-6FBE23E513C0}" dt="2020-10-09T20:59:19.985" v="203" actId="20577"/>
          <ac:spMkLst>
            <pc:docMk/>
            <pc:sldMk cId="3458198781" sldId="257"/>
            <ac:spMk id="3" creationId="{3884FFE1-DE69-4A95-88EB-C95D80034540}"/>
          </ac:spMkLst>
        </pc:spChg>
      </pc:sldChg>
      <pc:sldChg chg="modSp mod">
        <pc:chgData name="Joe Flick" userId="ba899e17234a7252" providerId="LiveId" clId="{032E7B1D-2ADB-4F57-8451-6FBE23E513C0}" dt="2020-10-09T20:57:42.825" v="140" actId="20577"/>
        <pc:sldMkLst>
          <pc:docMk/>
          <pc:sldMk cId="1555842643" sldId="258"/>
        </pc:sldMkLst>
        <pc:spChg chg="mod">
          <ac:chgData name="Joe Flick" userId="ba899e17234a7252" providerId="LiveId" clId="{032E7B1D-2ADB-4F57-8451-6FBE23E513C0}" dt="2020-10-09T20:57:42.825" v="140" actId="20577"/>
          <ac:spMkLst>
            <pc:docMk/>
            <pc:sldMk cId="1555842643" sldId="258"/>
            <ac:spMk id="3" creationId="{B7B2E5E1-4998-4769-B710-3FA5F26E5A48}"/>
          </ac:spMkLst>
        </pc:spChg>
      </pc:sldChg>
      <pc:sldChg chg="modSp mod">
        <pc:chgData name="Joe Flick" userId="ba899e17234a7252" providerId="LiveId" clId="{032E7B1D-2ADB-4F57-8451-6FBE23E513C0}" dt="2020-10-09T17:07:37.566" v="28" actId="20577"/>
        <pc:sldMkLst>
          <pc:docMk/>
          <pc:sldMk cId="3160641817" sldId="261"/>
        </pc:sldMkLst>
        <pc:spChg chg="mod">
          <ac:chgData name="Joe Flick" userId="ba899e17234a7252" providerId="LiveId" clId="{032E7B1D-2ADB-4F57-8451-6FBE23E513C0}" dt="2020-10-09T17:07:37.566" v="28" actId="20577"/>
          <ac:spMkLst>
            <pc:docMk/>
            <pc:sldMk cId="3160641817" sldId="261"/>
            <ac:spMk id="2" creationId="{5FBF7DC5-82B1-4A7F-B3EC-1DB24320E6A1}"/>
          </ac:spMkLst>
        </pc:spChg>
      </pc:sldChg>
      <pc:sldChg chg="modSp mod">
        <pc:chgData name="Joe Flick" userId="ba899e17234a7252" providerId="LiveId" clId="{032E7B1D-2ADB-4F57-8451-6FBE23E513C0}" dt="2020-10-26T16:06:23.144" v="480" actId="20577"/>
        <pc:sldMkLst>
          <pc:docMk/>
          <pc:sldMk cId="519122895" sldId="262"/>
        </pc:sldMkLst>
        <pc:spChg chg="mod">
          <ac:chgData name="Joe Flick" userId="ba899e17234a7252" providerId="LiveId" clId="{032E7B1D-2ADB-4F57-8451-6FBE23E513C0}" dt="2020-10-26T16:05:55.446" v="464" actId="20577"/>
          <ac:spMkLst>
            <pc:docMk/>
            <pc:sldMk cId="519122895" sldId="262"/>
            <ac:spMk id="2" creationId="{6478920F-46C5-4272-B9EA-F207BC339615}"/>
          </ac:spMkLst>
        </pc:spChg>
        <pc:spChg chg="mod">
          <ac:chgData name="Joe Flick" userId="ba899e17234a7252" providerId="LiveId" clId="{032E7B1D-2ADB-4F57-8451-6FBE23E513C0}" dt="2020-10-26T16:06:23.144" v="480" actId="20577"/>
          <ac:spMkLst>
            <pc:docMk/>
            <pc:sldMk cId="519122895" sldId="262"/>
            <ac:spMk id="3" creationId="{A510EA68-2AF9-49A0-93CC-D44E68A9C5C7}"/>
          </ac:spMkLst>
        </pc:spChg>
      </pc:sldChg>
      <pc:sldChg chg="modSp mod">
        <pc:chgData name="Joe Flick" userId="ba899e17234a7252" providerId="LiveId" clId="{032E7B1D-2ADB-4F57-8451-6FBE23E513C0}" dt="2020-10-26T16:07:00.399" v="488" actId="20577"/>
        <pc:sldMkLst>
          <pc:docMk/>
          <pc:sldMk cId="4183543248" sldId="263"/>
        </pc:sldMkLst>
        <pc:spChg chg="mod">
          <ac:chgData name="Joe Flick" userId="ba899e17234a7252" providerId="LiveId" clId="{032E7B1D-2ADB-4F57-8451-6FBE23E513C0}" dt="2020-10-26T16:07:00.399" v="488" actId="20577"/>
          <ac:spMkLst>
            <pc:docMk/>
            <pc:sldMk cId="4183543248" sldId="263"/>
            <ac:spMk id="3" creationId="{B6541E3E-E38B-4122-B0D4-6F1723BCFAD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EBAC4-1EAF-4A4C-9375-631AC61E9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83D0A1-7F25-465C-A4C4-7F9179C2E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F9D2B-036D-4F71-8437-4398959B9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E282-2426-460A-898C-D9AE8700917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12AF9-8894-47E0-BED9-96BED2676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00A09-8599-4B9D-A7A2-C0122E4C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1257-296C-4F17-9A2F-EADEA02B1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8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B6279-AD13-4F52-8826-DB97A1278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A90272-8E27-4709-ACFD-067CEEDA6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CDFD5-7253-4CD2-8058-37B888971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E282-2426-460A-898C-D9AE8700917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14757-4189-4139-B5FF-F0EC5E19B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ADF91-1380-4FD1-BFAF-878A68046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1257-296C-4F17-9A2F-EADEA02B1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04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E38AC-EFCD-4B38-89A2-A0FAD1A7E8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AC5364-B0EE-4B57-BBC2-17F87BF5F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3B1A8-0189-4E82-BBD2-A32545F1B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E282-2426-460A-898C-D9AE8700917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CA956-11A9-4EA0-879B-E22BDD49B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09184-C1AA-422A-9862-0200168C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1257-296C-4F17-9A2F-EADEA02B1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1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0C7B5-8D8F-465E-B8FE-8CC45C2B0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2A726-3FBC-4815-BDC0-0FF948F9C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81B90-563C-48E2-86A9-ACC90A31D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E282-2426-460A-898C-D9AE8700917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06605-D915-40D6-B911-198095B1C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1ACA8-3B9F-48D9-853C-BAAA16FB3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1257-296C-4F17-9A2F-EADEA02B1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9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5F929-DEA1-4B71-9F4C-5EF5DFBB8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B690D-48DC-4216-8595-563F72AAB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2CF1D-A269-4A36-81E9-7B364D371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E282-2426-460A-898C-D9AE8700917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48C77-7265-4117-A739-8A8496652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A45F2-8789-4D58-88A5-21FC2FA00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1257-296C-4F17-9A2F-EADEA02B1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A9552-D9D9-46BA-8964-4371E2BF5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369B-1038-44D5-AD68-8AC7FD2D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4C0D2-EFE9-4FF1-8501-42CC973DC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5108A-68A9-445A-860F-D69729E1A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E282-2426-460A-898C-D9AE8700917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9C2FA-5244-4CC8-88C5-D7FFA6ACB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4CD77-74C4-44E2-8299-F0F94BEFB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1257-296C-4F17-9A2F-EADEA02B1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42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5A301-FDF8-4F58-AE2A-2365B19BF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E27F3-C326-4E71-AC99-187A77168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98A168-A012-4D83-BB85-B62DCD1F5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6695A2-A758-45E9-8303-AD2E57954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9F9A4E-FA4E-409D-B8C8-188C48F00B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1EEE0-421F-4BB6-838E-4F36620DA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E282-2426-460A-898C-D9AE8700917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429571-02FC-4A4D-8ECC-097CA8CE4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E05428-4123-404E-8DAE-6F8A95205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1257-296C-4F17-9A2F-EADEA02B1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7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07344-83FC-4EEE-8049-4CF9C19BD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D5BCE-0884-4E7E-BCCE-FCEE27D07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E282-2426-460A-898C-D9AE8700917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EF7A5-D67F-44B4-9A63-E12B8694E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442C0-7527-4112-82F7-7EA6C5B2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1257-296C-4F17-9A2F-EADEA02B1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7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2A62E-DDE7-4B11-BF95-427C8AE1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E282-2426-460A-898C-D9AE8700917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BD01D3-5235-4198-B7FA-0B80BFFB8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C983D-8214-4456-B79E-078D1C93A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1257-296C-4F17-9A2F-EADEA02B1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3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7F1D4-A44F-4D49-934B-343BA002C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EF9B7-C645-40C0-A8BE-80BB163E1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4D1EE-7177-44E3-8E0B-C3FE09B63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C38EE-9488-4874-AD2E-6D4809AA5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E282-2426-460A-898C-D9AE8700917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6F09F-0082-4861-AE1F-A925293B2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F0104-A898-4503-9DCB-7AD99918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1257-296C-4F17-9A2F-EADEA02B1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5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08270-72A0-40E9-89F7-3A9FEAB9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E9444F-E00E-40DD-8C86-0FFABBDB19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8F8B77-EC7A-48E2-9FAF-5082766B4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1EC87-DF55-4A53-B0A8-4DCD83907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E282-2426-460A-898C-D9AE8700917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192CC-82AA-4BD9-8E1B-2690AB144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5F61A-CBC5-40AE-9202-ADC7A15E9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1257-296C-4F17-9A2F-EADEA02B1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7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B5145C-549B-438A-9B20-200A0D322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018CE-6A01-4D8D-B261-735939E1E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D9711-C4DC-44D5-B026-7F474CA498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2E282-2426-460A-898C-D9AE8700917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452B1-1553-444D-A5AF-CDC4055BB9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A6607-27B1-4C26-8CDE-2297BB081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E1257-296C-4F17-9A2F-EADEA02B1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9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asternstates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asternstates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asternstates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749407-7A77-45FA-BC8C-6E17C0706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925" y="1519001"/>
            <a:ext cx="10684151" cy="1902583"/>
          </a:xfrm>
        </p:spPr>
        <p:txBody>
          <a:bodyPr anchor="ctr">
            <a:normAutofit/>
          </a:bodyPr>
          <a:lstStyle/>
          <a:p>
            <a:r>
              <a:rPr lang="en-US" sz="5600" dirty="0">
                <a:solidFill>
                  <a:srgbClr val="FFFFFF"/>
                </a:solidFill>
              </a:rPr>
              <a:t>WHY A 100% FIBERGLASS UST SYSTEM MAKES A LOT OF SENSE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EAB271-BCA7-48BF-B051-90111E7F8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1575" y="4473360"/>
            <a:ext cx="9469211" cy="865639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Eastern States Associates, Inc.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Representatives </a:t>
            </a:r>
            <a:r>
              <a:rPr lang="en-US" sz="2800">
                <a:solidFill>
                  <a:srgbClr val="000000"/>
                </a:solidFill>
              </a:rPr>
              <a:t>for NOV </a:t>
            </a:r>
            <a:r>
              <a:rPr lang="en-US" sz="2800" dirty="0">
                <a:solidFill>
                  <a:srgbClr val="000000"/>
                </a:solidFill>
              </a:rPr>
              <a:t>Fiberglass Products</a:t>
            </a:r>
          </a:p>
        </p:txBody>
      </p:sp>
    </p:spTree>
    <p:extLst>
      <p:ext uri="{BB962C8B-B14F-4D97-AF65-F5344CB8AC3E}">
        <p14:creationId xmlns:p14="http://schemas.microsoft.com/office/powerpoint/2010/main" val="1262076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3009C-4412-4145-B821-7417F0F2A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START WITH NOV Fiberglass Tanks and Tank Sumps (CSI)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4FFE1-DE69-4A95-88EB-C95D80034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UL 1316 listed which is a </a:t>
            </a:r>
            <a:r>
              <a:rPr lang="en-US" sz="2400" b="1" u="sng" dirty="0"/>
              <a:t>performance</a:t>
            </a:r>
            <a:r>
              <a:rPr lang="en-US" sz="2400" dirty="0"/>
              <a:t> and </a:t>
            </a:r>
            <a:r>
              <a:rPr lang="en-US" sz="2400" b="1" u="sng" dirty="0"/>
              <a:t>manufacturing </a:t>
            </a:r>
            <a:r>
              <a:rPr lang="en-US" sz="2400" dirty="0"/>
              <a:t>standard for FRP tanks</a:t>
            </a:r>
          </a:p>
          <a:p>
            <a:r>
              <a:rPr lang="en-US" sz="2400" dirty="0"/>
              <a:t>Successfully manufactured and used since the 1960’s</a:t>
            </a:r>
          </a:p>
          <a:p>
            <a:r>
              <a:rPr lang="en-US" sz="2400" dirty="0"/>
              <a:t>Double wall tanks: dry or brine-filled annular space</a:t>
            </a:r>
          </a:p>
          <a:p>
            <a:r>
              <a:rPr lang="en-US" sz="2400" dirty="0"/>
              <a:t>FRP Containment Sumps For Manways or Fittings </a:t>
            </a:r>
          </a:p>
          <a:p>
            <a:r>
              <a:rPr lang="en-US" sz="2400" dirty="0"/>
              <a:t>Stores all petroleum products: Gasoline Blends, Oxygenated, </a:t>
            </a:r>
            <a:r>
              <a:rPr lang="en-US" sz="2400" dirty="0" err="1"/>
              <a:t>BioFuels</a:t>
            </a:r>
            <a:r>
              <a:rPr lang="en-US" sz="2400" dirty="0"/>
              <a:t>, Alcohol Blends including Ethanol  (up to 100%) as well as DEF Products</a:t>
            </a:r>
          </a:p>
          <a:p>
            <a:r>
              <a:rPr lang="en-US" sz="2400" dirty="0"/>
              <a:t>An automated process that gives you a consistent wall thickness and true interior dimensions 100% of the time.</a:t>
            </a:r>
          </a:p>
          <a:p>
            <a:r>
              <a:rPr lang="en-US" sz="2400" dirty="0"/>
              <a:t>Single compartment or many multi-compartment configurations</a:t>
            </a:r>
          </a:p>
          <a:p>
            <a:r>
              <a:rPr lang="en-US" sz="2400" dirty="0"/>
              <a:t>Currently 350,000+ CSI Fiberglass Tanks are storing petroleum products underground </a:t>
            </a:r>
          </a:p>
          <a:p>
            <a:r>
              <a:rPr lang="en-US" sz="2400" dirty="0"/>
              <a:t>View The 30 Year Corrosion Warranty – </a:t>
            </a:r>
            <a:r>
              <a:rPr lang="en-US" sz="2400" dirty="0">
                <a:hlinkClick r:id="rId2"/>
              </a:rPr>
              <a:t>www.easternstates.com</a:t>
            </a:r>
            <a:r>
              <a:rPr lang="en-US" sz="2400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98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F113F-2A01-46DC-8D7B-7D06A1FD2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NOV/CSI Tank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2E5E1-4998-4769-B710-3FA5F26E5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NOV/CSI Tank System Provides:</a:t>
            </a:r>
          </a:p>
          <a:p>
            <a:pPr lvl="1"/>
            <a:r>
              <a:rPr lang="en-US" dirty="0"/>
              <a:t>An Interior &amp; Exterior Fiberglass Laminate </a:t>
            </a:r>
          </a:p>
          <a:p>
            <a:pPr lvl="1"/>
            <a:r>
              <a:rPr lang="en-US" dirty="0"/>
              <a:t>Fiberglass Tank Top Fittings (</a:t>
            </a:r>
            <a:r>
              <a:rPr lang="en-US" b="1" dirty="0"/>
              <a:t>No Steel </a:t>
            </a:r>
            <a:r>
              <a:rPr lang="en-US" dirty="0"/>
              <a:t>– no corrosion)</a:t>
            </a:r>
          </a:p>
          <a:p>
            <a:pPr lvl="1"/>
            <a:r>
              <a:rPr lang="en-US" dirty="0"/>
              <a:t>Fiberglass Tank Manhole Covers W/ FRP Fittings (Optional)</a:t>
            </a:r>
          </a:p>
          <a:p>
            <a:pPr lvl="1"/>
            <a:r>
              <a:rPr lang="en-US" dirty="0"/>
              <a:t>Fiberglass Containment Collars</a:t>
            </a:r>
          </a:p>
          <a:p>
            <a:pPr lvl="1"/>
            <a:r>
              <a:rPr lang="en-US" dirty="0"/>
              <a:t>Fiberglass Containment Sump Risers (Water-</a:t>
            </a:r>
            <a:r>
              <a:rPr lang="en-US" dirty="0" err="1"/>
              <a:t>Tite</a:t>
            </a:r>
            <a:r>
              <a:rPr lang="en-US" dirty="0"/>
              <a:t> &amp; Friction Fit) </a:t>
            </a:r>
          </a:p>
          <a:p>
            <a:pPr lvl="1"/>
            <a:r>
              <a:rPr lang="en-US" dirty="0"/>
              <a:t>Fiberglass Reservoir (If Brine Is Used)</a:t>
            </a:r>
          </a:p>
          <a:p>
            <a:pPr lvl="1"/>
            <a:r>
              <a:rPr lang="en-US" dirty="0"/>
              <a:t>Fiberglass Hold Down Straps</a:t>
            </a:r>
          </a:p>
          <a:p>
            <a:pPr lvl="2"/>
            <a:r>
              <a:rPr lang="en-US" b="1" dirty="0"/>
              <a:t>OPTIONAL</a:t>
            </a:r>
          </a:p>
          <a:p>
            <a:pPr lvl="1"/>
            <a:r>
              <a:rPr lang="en-US" dirty="0"/>
              <a:t>Concrete Re-enforced Deadman </a:t>
            </a:r>
          </a:p>
          <a:p>
            <a:pPr lvl="1"/>
            <a:r>
              <a:rPr lang="en-US" dirty="0"/>
              <a:t>Turnbuckles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42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95C28-D3BF-448D-853D-9B2EEAB09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THEN USE NOV/Fiberglass Pipe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CCA51-7BAC-437C-B4FA-113A8F349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638"/>
            <a:ext cx="10515600" cy="5372100"/>
          </a:xfrm>
        </p:spPr>
        <p:txBody>
          <a:bodyPr/>
          <a:lstStyle/>
          <a:p>
            <a:r>
              <a:rPr lang="en-US" dirty="0"/>
              <a:t>NOV Manufacturers 2 Fiberglass Pipe Systems</a:t>
            </a:r>
          </a:p>
          <a:p>
            <a:pPr lvl="1"/>
            <a:r>
              <a:rPr lang="en-US" dirty="0"/>
              <a:t>RTIIA System – Single Wall or Size Over Size Fiberglass Pipe System</a:t>
            </a:r>
          </a:p>
          <a:p>
            <a:pPr lvl="1"/>
            <a:r>
              <a:rPr lang="en-US" dirty="0" err="1"/>
              <a:t>Dualoy</a:t>
            </a:r>
            <a:r>
              <a:rPr lang="en-US" dirty="0"/>
              <a:t> – Single Wall Or LCX Coaxial Fiberglass Pipe System</a:t>
            </a:r>
          </a:p>
          <a:p>
            <a:pPr lvl="1"/>
            <a:r>
              <a:rPr lang="en-US" dirty="0"/>
              <a:t>Both systems have a UL 971 listing which is a performance and manufacturing standard for underground pipe transporting flammable liquids</a:t>
            </a:r>
          </a:p>
          <a:p>
            <a:pPr lvl="1"/>
            <a:r>
              <a:rPr lang="en-US" dirty="0"/>
              <a:t>Can be used with all Petroleum, Alcohol And Ethanol Blended Products as well as DEF</a:t>
            </a:r>
          </a:p>
          <a:p>
            <a:pPr lvl="1"/>
            <a:r>
              <a:rPr lang="en-US" dirty="0"/>
              <a:t>Use of  NOV vertical fiberglass riser pipe (for fiberglass &amp; steel tank monitoring devices, stage 1 or II vapor connections, direct fill connections) </a:t>
            </a:r>
          </a:p>
          <a:p>
            <a:pPr marL="457200" lvl="1" indent="0">
              <a:buNone/>
            </a:pPr>
            <a:r>
              <a:rPr lang="en-US" dirty="0"/>
              <a:t>	- An all fiberglass system means no corrosion anywhere!</a:t>
            </a:r>
          </a:p>
          <a:p>
            <a:pPr marL="457200" lvl="1" indent="0">
              <a:buNone/>
            </a:pPr>
            <a:r>
              <a:rPr lang="en-US" dirty="0"/>
              <a:t>View 30 Corrosion Warranty at </a:t>
            </a:r>
            <a:r>
              <a:rPr lang="en-US" dirty="0">
                <a:hlinkClick r:id="rId2"/>
              </a:rPr>
              <a:t>www.easternstates.com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27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36055-98BA-4E97-93D8-1A792EEE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5" y="2508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WHY USE NOV FRP PIPE?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0F9B4-DFF4-48DE-B766-A240C9CC4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250"/>
            <a:ext cx="10515600" cy="4351338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800" dirty="0"/>
              <a:t>Fiberglass Pipe is a “Thermoset Reinforced Resin Pipe”</a:t>
            </a:r>
          </a:p>
          <a:p>
            <a:pPr lvl="1"/>
            <a:r>
              <a:rPr lang="en-US" sz="2800" dirty="0"/>
              <a:t>Thermoset  products do not change shape (length or width) during decades of use.  The resin is permanently “set” and reinforced with glass strands.</a:t>
            </a:r>
          </a:p>
          <a:p>
            <a:pPr lvl="1"/>
            <a:r>
              <a:rPr lang="en-US" sz="2800" dirty="0"/>
              <a:t>Thermoset resin products using glass fibers for reinforcement was developed during WWII and used extensively since 1964</a:t>
            </a:r>
          </a:p>
          <a:p>
            <a:pPr lvl="1"/>
            <a:r>
              <a:rPr lang="en-US" sz="2800" dirty="0"/>
              <a:t>Reinforced Fiberglass Pipe tensile strength allows for higher operational pressures and testing (as much as 250psi)</a:t>
            </a:r>
          </a:p>
          <a:p>
            <a:pPr lvl="1"/>
            <a:r>
              <a:rPr lang="en-US" sz="2800" dirty="0"/>
              <a:t>Designed for all current and future petroleum products</a:t>
            </a:r>
          </a:p>
          <a:p>
            <a:pPr lvl="1"/>
            <a:r>
              <a:rPr lang="en-US" sz="2800" dirty="0"/>
              <a:t>Over 150,000,000 feet of FRP pipe has been installed since the mid 60’s.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09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F7DC5-82B1-4A7F-B3EC-1DB24320E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Flexible Hose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2A035-CF20-45F5-AF39-0B9B0FE1E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Flexible Hose:  Thermoplastic layered walls</a:t>
            </a:r>
          </a:p>
          <a:p>
            <a:r>
              <a:rPr lang="en-US" dirty="0"/>
              <a:t>Thermoplastic products, when heated, change their shape and chemical makeup.</a:t>
            </a:r>
          </a:p>
          <a:p>
            <a:r>
              <a:rPr lang="en-US" dirty="0"/>
              <a:t>Thermoplastic wall strength is created by layering (thicker walls)</a:t>
            </a:r>
          </a:p>
          <a:p>
            <a:r>
              <a:rPr lang="en-US" dirty="0"/>
              <a:t>Common thermoplastics are nylon, polystyrene, and Teflon ®</a:t>
            </a:r>
          </a:p>
          <a:p>
            <a:r>
              <a:rPr lang="en-US" dirty="0"/>
              <a:t>Flexible hose can be “kinked” if over bent in any direction</a:t>
            </a:r>
          </a:p>
          <a:p>
            <a:r>
              <a:rPr lang="en-US" dirty="0"/>
              <a:t>The layers are designed for resistance to the current chemical makeup of petroleum products but what about the future???</a:t>
            </a:r>
          </a:p>
          <a:p>
            <a:r>
              <a:rPr lang="en-US" dirty="0"/>
              <a:t>Flexible pipe manufacturers warranty their products for 5 to 10 years</a:t>
            </a:r>
          </a:p>
        </p:txBody>
      </p:sp>
    </p:spTree>
    <p:extLst>
      <p:ext uri="{BB962C8B-B14F-4D97-AF65-F5344CB8AC3E}">
        <p14:creationId xmlns:p14="http://schemas.microsoft.com/office/powerpoint/2010/main" val="3160641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8920F-46C5-4272-B9EA-F207BC339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Fiberglass Dispenser Containment Sumps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0EA68-2AF9-49A0-93CC-D44E68A9C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Underground Dispenser Containment Sumps (UDC’s) are manufactured either with FRP or “Poly-s”</a:t>
            </a:r>
          </a:p>
          <a:p>
            <a:r>
              <a:rPr lang="en-US" dirty="0"/>
              <a:t>Over time the “Poly-s” lose strength due to chemical decomposition making them de-form (lose initial shapes) causing major issues over time</a:t>
            </a:r>
          </a:p>
          <a:p>
            <a:r>
              <a:rPr lang="en-US" dirty="0"/>
              <a:t>Fiberglass Reinforced Plastic “FRP”  will not de-form (thermosets) and can last for 30+ years</a:t>
            </a:r>
          </a:p>
          <a:p>
            <a:r>
              <a:rPr lang="en-US" dirty="0"/>
              <a:t>Fiberglass Dispenser Containment Sumps will last as long as your FRP Tank &amp; Pipe System.</a:t>
            </a:r>
          </a:p>
          <a:p>
            <a:r>
              <a:rPr lang="en-US" dirty="0">
                <a:hlinkClick r:id="rId2"/>
              </a:rPr>
              <a:t>www.easternstates.com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1912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B94EB-9129-4729-AEEA-DC8D94BA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 to ask when making a decision about what UST system to use: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41E3E-E38B-4122-B0D4-6F1723BCF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the insurance costs for a 30 year corrosion warranted system compared to a non-FRP system?</a:t>
            </a:r>
          </a:p>
          <a:p>
            <a:r>
              <a:rPr lang="en-US" dirty="0"/>
              <a:t>What are the insurance costs for systems without long term corrosion warranties?</a:t>
            </a:r>
          </a:p>
          <a:p>
            <a:r>
              <a:rPr lang="en-US" dirty="0"/>
              <a:t>What is the value of the property with products having a 30 year transferrable corrosion warranty?</a:t>
            </a:r>
          </a:p>
          <a:p>
            <a:r>
              <a:rPr lang="en-US" dirty="0"/>
              <a:t>NOV</a:t>
            </a:r>
            <a:r>
              <a:rPr lang="en-US"/>
              <a:t>/CSI </a:t>
            </a:r>
            <a:r>
              <a:rPr lang="en-US" dirty="0"/>
              <a:t>Fiberglass Corrosion Warranties are based on site addresses.  These warranties are transferable with the sale of the property.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543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D3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C6A9A9-F833-4986-83B0-AB2084DD24D2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Click the video to play</a:t>
            </a:r>
          </a:p>
        </p:txBody>
      </p:sp>
      <p:pic>
        <p:nvPicPr>
          <p:cNvPr id="3" name="Turtles4PPT2">
            <a:hlinkClick r:id="" action="ppaction://media"/>
            <a:extLst>
              <a:ext uri="{FF2B5EF4-FFF2-40B4-BE49-F238E27FC236}">
                <a16:creationId xmlns:a16="http://schemas.microsoft.com/office/drawing/2014/main" id="{9A1EFEF8-DF47-4316-8C10-DEABCCAC5E0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91345" y="520534"/>
            <a:ext cx="8562110" cy="541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2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2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700</Words>
  <Application>Microsoft Office PowerPoint</Application>
  <PresentationFormat>Widescreen</PresentationFormat>
  <Paragraphs>62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WHY A 100% FIBERGLASS UST SYSTEM MAKES A LOT OF SENSE</vt:lpstr>
      <vt:lpstr>START WITH NOV Fiberglass Tanks and Tank Sumps (CSI) </vt:lpstr>
      <vt:lpstr>NOV/CSI Tank System</vt:lpstr>
      <vt:lpstr>THEN USE NOV/Fiberglass Pipe Systems</vt:lpstr>
      <vt:lpstr>WHY USE NOV FRP PIPE?</vt:lpstr>
      <vt:lpstr>Flexible Hose Systems</vt:lpstr>
      <vt:lpstr> Fiberglass Dispenser Containment Sumps</vt:lpstr>
      <vt:lpstr>Questions to ask when making a decision about what UST system to use: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A 100% FIBERGLASS UST SYSTEM MAKES A LOT OF SENSE</dc:title>
  <dc:creator>Dave Xanatos</dc:creator>
  <cp:lastModifiedBy>Joe Flick</cp:lastModifiedBy>
  <cp:revision>2</cp:revision>
  <dcterms:created xsi:type="dcterms:W3CDTF">2020-10-13T20:31:48Z</dcterms:created>
  <dcterms:modified xsi:type="dcterms:W3CDTF">2020-10-26T17:03:16Z</dcterms:modified>
</cp:coreProperties>
</file>